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57" r:id="rId3"/>
    <p:sldId id="262" r:id="rId4"/>
    <p:sldId id="259" r:id="rId5"/>
    <p:sldId id="260" r:id="rId6"/>
    <p:sldId id="261" r:id="rId7"/>
    <p:sldId id="263" r:id="rId8"/>
    <p:sldId id="268" r:id="rId9"/>
    <p:sldId id="264" r:id="rId10"/>
    <p:sldId id="267" r:id="rId11"/>
    <p:sldId id="287" r:id="rId12"/>
    <p:sldId id="290" r:id="rId13"/>
    <p:sldId id="291" r:id="rId14"/>
    <p:sldId id="286" r:id="rId15"/>
    <p:sldId id="266" r:id="rId16"/>
    <p:sldId id="269" r:id="rId17"/>
    <p:sldId id="271" r:id="rId18"/>
    <p:sldId id="279" r:id="rId19"/>
    <p:sldId id="280" r:id="rId20"/>
    <p:sldId id="281" r:id="rId21"/>
    <p:sldId id="285" r:id="rId22"/>
    <p:sldId id="277" r:id="rId23"/>
    <p:sldId id="270" r:id="rId24"/>
    <p:sldId id="278" r:id="rId25"/>
    <p:sldId id="272" r:id="rId26"/>
    <p:sldId id="273" r:id="rId27"/>
    <p:sldId id="275" r:id="rId28"/>
    <p:sldId id="292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02344-12DE-4784-B18A-C59C5A733DD9}" type="datetimeFigureOut">
              <a:rPr lang="en-US" smtClean="0"/>
              <a:t>01/17/2020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D9DCD-9411-4AEE-813B-3AAF5B0BD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453" y="3697338"/>
            <a:ext cx="6793947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267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" y="5056019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" y="5056018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8455" y="1875512"/>
            <a:ext cx="679394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1146734"/>
            <a:ext cx="8799444" cy="385230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4983773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4F1E2B1F-9F17-4612-84D2-223E825767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r>
              <a:rPr lang="en-US" dirty="0"/>
              <a:t>NJ AARP Tax-Aide TY2019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B0C51881-479F-4BAA-A02D-5AF71C5B2C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fld id="{193B690C-BBC0-AB42-87A5-D18F9DC310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1E35F1-DEF1-46EB-9DD7-61F20F33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1672" y="6265304"/>
            <a:ext cx="1766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01-17-2020 v1.3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01-17-2020 v1.3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NJ AARP Tax-Aide TY2019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3B690C-BBC0-AB42-87A5-D18F9DC310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01-17-2020 v1.3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NJ AARP Tax-Aide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690C-BBC0-AB42-87A5-D18F9DC310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5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00">
          <p15:clr>
            <a:srgbClr val="FBAE40"/>
          </p15:clr>
        </p15:guide>
        <p15:guide id="3" pos="5208">
          <p15:clr>
            <a:srgbClr val="FBAE40"/>
          </p15:clr>
        </p15:guide>
        <p15:guide id="4" orient="horz" pos="828">
          <p15:clr>
            <a:srgbClr val="FBAE40"/>
          </p15:clr>
        </p15:guide>
        <p15:guide id="5" pos="800">
          <p15:clr>
            <a:srgbClr val="FBAE40"/>
          </p15:clr>
        </p15:guide>
        <p15:guide id="6" pos="69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3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33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3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01-17-2020 v1.3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NJ AARP Tax-Aide TY2019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690C-BBC0-AB42-87A5-D18F9DC310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5"/>
            <a:ext cx="4664075" cy="3779839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5"/>
            <a:ext cx="4663440" cy="3779839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23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01-17-2020 v1.3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NJ AARP Tax-Aide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690C-BBC0-AB42-87A5-D18F9DC310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467"/>
            <a:ext cx="12192000" cy="1182568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514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00">
          <p15:clr>
            <a:srgbClr val="FBAE40"/>
          </p15:clr>
        </p15:guide>
        <p15:guide id="3" pos="5208">
          <p15:clr>
            <a:srgbClr val="FBAE40"/>
          </p15:clr>
        </p15:guide>
        <p15:guide id="4" orient="horz" pos="828">
          <p15:clr>
            <a:srgbClr val="FBAE40"/>
          </p15:clr>
        </p15:guide>
        <p15:guide id="5" pos="800">
          <p15:clr>
            <a:srgbClr val="FBAE40"/>
          </p15:clr>
        </p15:guide>
        <p15:guide id="6" pos="6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01-17-2020 v1.3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690C-BBC0-AB42-87A5-D18F9DC310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17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35082" y="6265304"/>
            <a:ext cx="1766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01-17-2020 v1.3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NJ AARP Tax-Aide TY2019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265304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690C-BBC0-AB42-87A5-D18F9DC310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2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48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609570" rtl="0" eaLnBrk="1" latinLnBrk="0" hangingPunct="1">
        <a:spcBef>
          <a:spcPct val="0"/>
        </a:spcBef>
        <a:buNone/>
        <a:defRPr sz="533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09570" rtl="0" eaLnBrk="1" latinLnBrk="0" hangingPunct="1">
        <a:spcBef>
          <a:spcPts val="2400"/>
        </a:spcBef>
        <a:buClr>
          <a:schemeClr val="bg1"/>
        </a:buClr>
        <a:buFont typeface="Arial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68891" indent="-450839" algn="l" defTabSz="609570" rtl="0" eaLnBrk="1" latinLnBrk="0" hangingPunct="1">
        <a:spcBef>
          <a:spcPts val="1200"/>
        </a:spcBef>
        <a:buClr>
          <a:srgbClr val="CF2124"/>
        </a:buClr>
        <a:buSzPct val="110000"/>
        <a:buFont typeface="Wingdings" panose="05000000000000000000" pitchFamily="2" charset="2"/>
        <a:buChar char="§"/>
        <a:tabLst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909186" indent="-380990" algn="l" defTabSz="609570" rtl="0" eaLnBrk="1" latinLnBrk="0" hangingPunct="1">
        <a:spcBef>
          <a:spcPts val="800"/>
        </a:spcBef>
        <a:buClr>
          <a:srgbClr val="55493F"/>
        </a:buClr>
        <a:buSzPct val="110000"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800">
          <p15:clr>
            <a:srgbClr val="F26B43"/>
          </p15:clr>
        </p15:guide>
        <p15:guide id="5" orient="horz" pos="1344">
          <p15:clr>
            <a:srgbClr val="F26B43"/>
          </p15:clr>
        </p15:guide>
        <p15:guide id="6" pos="512">
          <p15:clr>
            <a:srgbClr val="F26B43"/>
          </p15:clr>
        </p15:guide>
        <p15:guide id="7" orient="horz" pos="1056">
          <p15:clr>
            <a:srgbClr val="F26B43"/>
          </p15:clr>
        </p15:guide>
        <p15:guide id="10" orient="horz" pos="828">
          <p15:clr>
            <a:srgbClr val="F26B43"/>
          </p15:clr>
        </p15:guide>
        <p15:guide id="11" pos="6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45" y="1346737"/>
            <a:ext cx="6793947" cy="286385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900" b="1" dirty="0">
                <a:cs typeface="Calibri" panose="020F0502020204030204" pitchFamily="34" charset="0"/>
              </a:rPr>
              <a:t>NJ Health Insurance Mandate</a:t>
            </a:r>
            <a:br>
              <a:rPr lang="en-US" sz="5900" b="1" dirty="0">
                <a:cs typeface="Calibri" panose="020F0502020204030204" pitchFamily="34" charset="0"/>
              </a:rPr>
            </a:br>
            <a:br>
              <a:rPr lang="en-US" sz="5900" b="1" dirty="0">
                <a:cs typeface="Calibri" panose="020F0502020204030204" pitchFamily="34" charset="0"/>
              </a:rPr>
            </a:br>
            <a:endParaRPr lang="en-U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CCEF6-2CF7-4BF1-BCCF-5F6D3531D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7203" y="6234311"/>
            <a:ext cx="191910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5EE39-7B3B-41D2-845E-09AEDD71E9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EFED1-8E4A-4C55-BC3F-CD2E1DC23B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4800" dirty="0"/>
              <a:t>Enter Health Insurance Info into TSO </a:t>
            </a:r>
            <a:r>
              <a:rPr lang="en-US" sz="2000" dirty="0"/>
              <a:t>cont’d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1600"/>
          <a:stretch/>
        </p:blipFill>
        <p:spPr>
          <a:xfrm>
            <a:off x="1170179" y="1315233"/>
            <a:ext cx="9242575" cy="48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20118" y="1171835"/>
            <a:ext cx="6991351" cy="4805884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19" y="1315627"/>
            <a:ext cx="6991350" cy="48058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9751391" cy="1143000"/>
          </a:xfrm>
        </p:spPr>
        <p:txBody>
          <a:bodyPr>
            <a:normAutofit/>
          </a:bodyPr>
          <a:lstStyle/>
          <a:p>
            <a:r>
              <a:rPr lang="en-US" sz="5330" dirty="0"/>
              <a:t>Possible Exemptions from NJ SRP  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AFB37-D629-4CBF-86F4-B9725E8715B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01-17-2020 v1.3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20118" y="1171835"/>
            <a:ext cx="6991351" cy="4805884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9751391" cy="1143000"/>
          </a:xfrm>
        </p:spPr>
        <p:txBody>
          <a:bodyPr>
            <a:normAutofit fontScale="90000"/>
          </a:bodyPr>
          <a:lstStyle/>
          <a:p>
            <a:r>
              <a:rPr lang="en-US" sz="5330" dirty="0"/>
              <a:t>Possible Exemptions from NJ SRP  </a:t>
            </a:r>
            <a:r>
              <a:rPr lang="en-US" sz="2000" dirty="0"/>
              <a:t>cont’d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18" y="1245517"/>
            <a:ext cx="7247744" cy="480588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140E1-10C7-4333-A9EC-EF90910284B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01-17-2020 v1.3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3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20118" y="1171835"/>
            <a:ext cx="6991351" cy="4805884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18" y="1245629"/>
            <a:ext cx="6838950" cy="50196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9751391" cy="1143000"/>
          </a:xfrm>
        </p:spPr>
        <p:txBody>
          <a:bodyPr>
            <a:normAutofit fontScale="90000"/>
          </a:bodyPr>
          <a:lstStyle/>
          <a:p>
            <a:r>
              <a:rPr lang="en-US" sz="5330" dirty="0"/>
              <a:t>Possible Exemptions from NJ SRP  </a:t>
            </a:r>
            <a:r>
              <a:rPr lang="en-US" sz="2000" dirty="0"/>
              <a:t>cont’d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85435-DED7-439B-9E9A-1C8C54462C5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01-17-2020 v1.3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1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950070"/>
          </a:xfrm>
        </p:spPr>
        <p:txBody>
          <a:bodyPr>
            <a:normAutofit fontScale="70000" lnSpcReduction="20000"/>
          </a:bodyPr>
          <a:lstStyle/>
          <a:p>
            <a:pPr indent="-304784"/>
            <a:r>
              <a:rPr lang="en-US" dirty="0"/>
              <a:t>If a tax family member needs and qualifies for any exemption, go to NJ Shared Responsibility Payment (SRP) Exemption Application website to apply for the exemption</a:t>
            </a:r>
          </a:p>
          <a:p>
            <a:pPr lvl="1" indent="-304784"/>
            <a:r>
              <a:rPr lang="en-US" dirty="0"/>
              <a:t>Link on TaxPrep4Free Preparer page</a:t>
            </a:r>
          </a:p>
          <a:p>
            <a:pPr lvl="1" indent="-304784"/>
            <a:r>
              <a:rPr lang="en-US" dirty="0"/>
              <a:t>Click on link for NJ Insurance Mandate Coverage Exemption Application</a:t>
            </a:r>
          </a:p>
          <a:p>
            <a:pPr lvl="1" indent="-304784"/>
            <a:r>
              <a:rPr lang="en-US" dirty="0"/>
              <a:t>Select the appropriate exemption and complete the application</a:t>
            </a:r>
          </a:p>
          <a:p>
            <a:pPr lvl="1" indent="-304784"/>
            <a:r>
              <a:rPr lang="en-US" dirty="0"/>
              <a:t>Once all information is submitted, you will receive an 11-digit exemption number.  Enter on TSO screen as “exception code”</a:t>
            </a:r>
          </a:p>
          <a:p>
            <a:pPr indent="-304784"/>
            <a:r>
              <a:rPr lang="en-US" dirty="0"/>
              <a:t>If same exemption applies to more than one family member, enter all eligible persons on same application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4800" dirty="0"/>
              <a:t>Applying for a NJ SRP Exemption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30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950070"/>
          </a:xfrm>
        </p:spPr>
        <p:txBody>
          <a:bodyPr>
            <a:normAutofit fontScale="77500" lnSpcReduction="20000"/>
          </a:bodyPr>
          <a:lstStyle/>
          <a:p>
            <a:pPr indent="-304784"/>
            <a:r>
              <a:rPr lang="en-US" dirty="0"/>
              <a:t>Complete a separate application if more than one exemption applies</a:t>
            </a:r>
          </a:p>
          <a:p>
            <a:pPr lvl="1" indent="-304784"/>
            <a:r>
              <a:rPr lang="en-US" dirty="0"/>
              <a:t>Could be for different time periods for same family member</a:t>
            </a:r>
          </a:p>
          <a:p>
            <a:pPr lvl="1" indent="-304784"/>
            <a:r>
              <a:rPr lang="en-US" dirty="0"/>
              <a:t>Could be different exemptions for different family members</a:t>
            </a:r>
          </a:p>
          <a:p>
            <a:pPr indent="-304784"/>
            <a:r>
              <a:rPr lang="en-US" dirty="0"/>
              <a:t>For certain exemptions, may have to enter additional supporting information on another screen</a:t>
            </a:r>
          </a:p>
          <a:p>
            <a:pPr lvl="1" indent="-304784"/>
            <a:r>
              <a:rPr lang="en-US" dirty="0"/>
              <a:t>If NJ requires documentation to be sent in, they will contact you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4800" dirty="0"/>
              <a:t>Applying for a NJ SRP Exemption </a:t>
            </a:r>
            <a:r>
              <a:rPr lang="en-US" sz="2000" dirty="0"/>
              <a:t>          cont’d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9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Applying for a NJ SRP Exemption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>
                <a:solidFill>
                  <a:prstClr val="white"/>
                </a:solidFill>
              </a:rPr>
              <a:t>(Example - Short Gap in Coverage for Daughter)                                   </a:t>
            </a:r>
            <a:endParaRPr lang="en-US" sz="4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45" y="1246992"/>
            <a:ext cx="9573961" cy="501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5827" y="3467104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529851" y="5854889"/>
            <a:ext cx="672179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79682" y="1315235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82" y="1253216"/>
            <a:ext cx="9021434" cy="50741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822872" cy="1143000"/>
          </a:xfrm>
        </p:spPr>
        <p:txBody>
          <a:bodyPr>
            <a:normAutofit fontScale="90000"/>
          </a:bodyPr>
          <a:lstStyle/>
          <a:p>
            <a:r>
              <a:rPr lang="en-US" sz="4300" dirty="0">
                <a:solidFill>
                  <a:prstClr val="white"/>
                </a:solidFill>
              </a:rPr>
              <a:t>Applying for a NJ SRP Exemption</a:t>
            </a:r>
            <a:br>
              <a:rPr lang="en-US" sz="4300" dirty="0">
                <a:solidFill>
                  <a:prstClr val="white"/>
                </a:solidFill>
              </a:rPr>
            </a:br>
            <a:r>
              <a:rPr lang="en-US" sz="4300" dirty="0">
                <a:solidFill>
                  <a:prstClr val="white"/>
                </a:solidFill>
              </a:rPr>
              <a:t>(Example - Short Gap in Coverage for Daughter) </a:t>
            </a:r>
            <a:r>
              <a:rPr lang="en-US" sz="1800" dirty="0">
                <a:solidFill>
                  <a:prstClr val="white"/>
                </a:solidFill>
              </a:rPr>
              <a:t>cont’d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6132" y="2661838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81610" y="4186572"/>
            <a:ext cx="284064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09813" y="3726845"/>
            <a:ext cx="3208379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System currently requires</a:t>
            </a:r>
          </a:p>
          <a:p>
            <a:r>
              <a:rPr lang="en-US" dirty="0">
                <a:solidFill>
                  <a:srgbClr val="FF0000"/>
                </a:solidFill>
              </a:rPr>
              <a:t>Taxpayer line to be non-blank;</a:t>
            </a:r>
          </a:p>
          <a:p>
            <a:r>
              <a:rPr lang="en-US" dirty="0">
                <a:solidFill>
                  <a:srgbClr val="FF0000"/>
                </a:solidFill>
              </a:rPr>
              <a:t>Awaiting guidance on how to</a:t>
            </a:r>
          </a:p>
          <a:p>
            <a:r>
              <a:rPr lang="en-US" dirty="0">
                <a:solidFill>
                  <a:srgbClr val="FF0000"/>
                </a:solidFill>
              </a:rPr>
              <a:t>handle when exemption only</a:t>
            </a:r>
          </a:p>
          <a:p>
            <a:r>
              <a:rPr lang="en-US" dirty="0">
                <a:solidFill>
                  <a:srgbClr val="FF0000"/>
                </a:solidFill>
              </a:rPr>
              <a:t>applies to spouse or dependent,</a:t>
            </a:r>
          </a:p>
          <a:p>
            <a:r>
              <a:rPr lang="en-US" dirty="0">
                <a:solidFill>
                  <a:srgbClr val="FF0000"/>
                </a:solidFill>
              </a:rPr>
              <a:t>as in this example </a:t>
            </a:r>
          </a:p>
        </p:txBody>
      </p:sp>
    </p:spTree>
    <p:extLst>
      <p:ext uri="{BB962C8B-B14F-4D97-AF65-F5344CB8AC3E}">
        <p14:creationId xmlns:p14="http://schemas.microsoft.com/office/powerpoint/2010/main" val="93892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8423" y="1405198"/>
            <a:ext cx="7858697" cy="5132632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4" y="1315234"/>
            <a:ext cx="7821116" cy="47675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7670" y="79635"/>
            <a:ext cx="10911772" cy="1143000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prstClr val="white"/>
                </a:solidFill>
              </a:rPr>
              <a:t> Applying for a NJ SRP Exemption</a:t>
            </a:r>
            <a:br>
              <a:rPr lang="en-US" sz="3900" dirty="0">
                <a:solidFill>
                  <a:prstClr val="white"/>
                </a:solidFill>
              </a:rPr>
            </a:br>
            <a:r>
              <a:rPr lang="en-US" sz="3900" dirty="0">
                <a:solidFill>
                  <a:prstClr val="white"/>
                </a:solidFill>
              </a:rPr>
              <a:t>(Example - Short Gap in Coverage for Daughter) </a:t>
            </a:r>
            <a:r>
              <a:rPr lang="en-US" sz="1800" dirty="0">
                <a:solidFill>
                  <a:prstClr val="white"/>
                </a:solidFill>
              </a:rPr>
              <a:t>cont’d</a:t>
            </a:r>
            <a:endParaRPr lang="en-US" sz="39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847752" y="6262634"/>
            <a:ext cx="176622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6132" y="2661838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49598" y="4501754"/>
            <a:ext cx="284064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9" y="1315234"/>
            <a:ext cx="8915621" cy="4979639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28" y="1315234"/>
            <a:ext cx="7863772" cy="48262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3900" dirty="0">
                <a:solidFill>
                  <a:prstClr val="white"/>
                </a:solidFill>
              </a:rPr>
              <a:t>Applying for a NJ SRP Exemption</a:t>
            </a:r>
            <a:br>
              <a:rPr lang="en-US" sz="3900" dirty="0">
                <a:solidFill>
                  <a:prstClr val="white"/>
                </a:solidFill>
              </a:rPr>
            </a:br>
            <a:r>
              <a:rPr lang="en-US" sz="3900" dirty="0">
                <a:solidFill>
                  <a:prstClr val="white"/>
                </a:solidFill>
              </a:rPr>
              <a:t>(Example - Short Gap in Coverage for Daughter)</a:t>
            </a:r>
            <a:r>
              <a:rPr lang="en-US" sz="2000" dirty="0">
                <a:solidFill>
                  <a:prstClr val="white"/>
                </a:solidFill>
              </a:rPr>
              <a:t>         cont’d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6132" y="2661838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510" y="3759638"/>
            <a:ext cx="391927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 – Exemption Number</a:t>
            </a:r>
          </a:p>
          <a:p>
            <a:r>
              <a:rPr lang="en-US" b="1" dirty="0">
                <a:solidFill>
                  <a:srgbClr val="FF0000"/>
                </a:solidFill>
              </a:rPr>
              <a:t>for Short Gap in Coverage Exemption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474000" y="5693649"/>
            <a:ext cx="2836459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4300" y="3805053"/>
            <a:ext cx="200696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Print for taxpayer’s</a:t>
            </a:r>
          </a:p>
          <a:p>
            <a:r>
              <a:rPr lang="en-US" b="1" dirty="0">
                <a:solidFill>
                  <a:srgbClr val="FF0000"/>
                </a:solidFill>
              </a:rPr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97767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785316"/>
          </a:xfrm>
        </p:spPr>
        <p:txBody>
          <a:bodyPr>
            <a:normAutofit fontScale="77500" lnSpcReduction="20000"/>
          </a:bodyPr>
          <a:lstStyle/>
          <a:p>
            <a:pPr indent="-304784"/>
            <a:r>
              <a:rPr lang="en-US" dirty="0"/>
              <a:t>Every member of tax household must have minimum essential coverage (MEC) health insurance for every month of tax year</a:t>
            </a:r>
          </a:p>
          <a:p>
            <a:pPr lvl="1" indent="-304784"/>
            <a:r>
              <a:rPr lang="en-US" dirty="0"/>
              <a:t>If covered for one day in a month, considered covered for the entire month</a:t>
            </a:r>
          </a:p>
          <a:p>
            <a:pPr indent="-304784"/>
            <a:r>
              <a:rPr lang="en-US" dirty="0"/>
              <a:t>If no health insurance in a given month, may qualify for an exemption</a:t>
            </a:r>
          </a:p>
          <a:p>
            <a:pPr lvl="1" indent="-304784"/>
            <a:r>
              <a:rPr lang="en-US" dirty="0"/>
              <a:t>22 exemptions available (see slides 11-13)</a:t>
            </a:r>
          </a:p>
          <a:p>
            <a:pPr lvl="2" indent="-304784"/>
            <a:r>
              <a:rPr lang="en-US" dirty="0"/>
              <a:t>Similar, but not identical, to previous ACA exemptions</a:t>
            </a:r>
          </a:p>
          <a:p>
            <a:pPr lvl="1" indent="-304784"/>
            <a:r>
              <a:rPr lang="en-US" dirty="0"/>
              <a:t>Claim exemption on Sch NJ-HCC on NJ tax return</a:t>
            </a:r>
          </a:p>
          <a:p>
            <a:pPr lvl="2" indent="-304784"/>
            <a:endParaRPr lang="en-US" dirty="0"/>
          </a:p>
          <a:p>
            <a:pPr lvl="1" indent="-30478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062101" cy="1143000"/>
          </a:xfrm>
        </p:spPr>
        <p:txBody>
          <a:bodyPr>
            <a:noAutofit/>
          </a:bodyPr>
          <a:lstStyle/>
          <a:p>
            <a:r>
              <a:rPr lang="en-US" sz="4600" dirty="0"/>
              <a:t>NJ Health Insurance Mandate Requirements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24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27" y="1315234"/>
            <a:ext cx="4670575" cy="38299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1089572" cy="1286399"/>
          </a:xfrm>
        </p:spPr>
        <p:txBody>
          <a:bodyPr>
            <a:noAutofit/>
          </a:bodyPr>
          <a:lstStyle/>
          <a:p>
            <a:r>
              <a:rPr lang="en-US" sz="3900" dirty="0"/>
              <a:t>Entering Exemption Number into TSO on NJ-HCC Screen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9993" y="2337668"/>
            <a:ext cx="6136423" cy="8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Be sure that months covered by exemption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are marked as Yes</a:t>
            </a:r>
          </a:p>
        </p:txBody>
      </p:sp>
      <p:sp>
        <p:nvSpPr>
          <p:cNvPr id="12" name="Oval 11"/>
          <p:cNvSpPr/>
          <p:nvPr/>
        </p:nvSpPr>
        <p:spPr>
          <a:xfrm>
            <a:off x="1102426" y="4135272"/>
            <a:ext cx="3333096" cy="1433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8313" y="4682502"/>
            <a:ext cx="5203027" cy="492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Exemption number from application</a:t>
            </a:r>
          </a:p>
        </p:txBody>
      </p:sp>
    </p:spTree>
    <p:extLst>
      <p:ext uri="{BB962C8B-B14F-4D97-AF65-F5344CB8AC3E}">
        <p14:creationId xmlns:p14="http://schemas.microsoft.com/office/powerpoint/2010/main" val="296114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19199" y="1315234"/>
            <a:ext cx="8369301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9366"/>
            <a:ext cx="8483600" cy="48459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1089572" cy="1286399"/>
          </a:xfrm>
        </p:spPr>
        <p:txBody>
          <a:bodyPr>
            <a:noAutofit/>
          </a:bodyPr>
          <a:lstStyle/>
          <a:p>
            <a:r>
              <a:rPr lang="en-US" sz="3900" dirty="0"/>
              <a:t>NJ-HCC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0413" y="2945812"/>
            <a:ext cx="184731" cy="492443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3832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45" y="1321290"/>
            <a:ext cx="9242575" cy="45775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1089572" cy="1286399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</a:rPr>
              <a:t>Applying for a NJ SRP Exemption  (Example -</a:t>
            </a:r>
            <a:br>
              <a:rPr lang="en-US" sz="4400" dirty="0">
                <a:solidFill>
                  <a:prstClr val="white"/>
                </a:solidFill>
              </a:rPr>
            </a:br>
            <a:r>
              <a:rPr lang="en-US" sz="4400" dirty="0">
                <a:solidFill>
                  <a:prstClr val="white"/>
                </a:solidFill>
              </a:rPr>
              <a:t>Hardship – Death of Close Family Member)    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35700" y="1387545"/>
            <a:ext cx="2836459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5554696"/>
            <a:ext cx="6337300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134877"/>
            <a:ext cx="10416062" cy="812152"/>
          </a:xfrm>
        </p:spPr>
        <p:txBody>
          <a:bodyPr>
            <a:normAutofit fontScale="90000"/>
          </a:bodyPr>
          <a:lstStyle/>
          <a:p>
            <a:r>
              <a:rPr lang="en-US" sz="4300" dirty="0">
                <a:solidFill>
                  <a:prstClr val="white"/>
                </a:solidFill>
              </a:rPr>
              <a:t>Applying for a NJ SRP Exemption (Example -</a:t>
            </a:r>
            <a:br>
              <a:rPr lang="en-US" sz="4300" dirty="0">
                <a:solidFill>
                  <a:prstClr val="white"/>
                </a:solidFill>
              </a:rPr>
            </a:br>
            <a:r>
              <a:rPr lang="en-US" sz="4300" dirty="0">
                <a:solidFill>
                  <a:prstClr val="white"/>
                </a:solidFill>
              </a:rPr>
              <a:t>(Hardship – Death of Close Family Member)    </a:t>
            </a:r>
            <a:r>
              <a:rPr lang="en-US" sz="1800" dirty="0">
                <a:solidFill>
                  <a:prstClr val="white"/>
                </a:solidFill>
              </a:rPr>
              <a:t>cont’d</a:t>
            </a:r>
            <a:r>
              <a:rPr lang="en-US" sz="2000" dirty="0">
                <a:solidFill>
                  <a:prstClr val="white"/>
                </a:solidFill>
              </a:rPr>
              <a:t>                              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6132" y="2661838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529851" y="5854889"/>
            <a:ext cx="672179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45" y="1312154"/>
            <a:ext cx="9267158" cy="4953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0272" y="3521122"/>
            <a:ext cx="356059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 – Hardship Exemption</a:t>
            </a:r>
          </a:p>
          <a:p>
            <a:r>
              <a:rPr lang="en-US" b="1" dirty="0">
                <a:solidFill>
                  <a:srgbClr val="FF0000"/>
                </a:solidFill>
              </a:rPr>
              <a:t>for Death of Close Family Member</a:t>
            </a:r>
          </a:p>
          <a:p>
            <a:r>
              <a:rPr lang="en-US" b="1" dirty="0">
                <a:solidFill>
                  <a:srgbClr val="FF0000"/>
                </a:solidFill>
              </a:rPr>
              <a:t>for Father and Daughter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668603" y="4601570"/>
            <a:ext cx="672179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79682" y="1315235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82" y="1315233"/>
            <a:ext cx="9266450" cy="49500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225972" cy="1143000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solidFill>
                  <a:prstClr val="white"/>
                </a:solidFill>
              </a:rPr>
              <a:t>Applying for a NJ SRP Exemption  (Example -</a:t>
            </a:r>
            <a:br>
              <a:rPr lang="en-US" sz="3900" dirty="0">
                <a:solidFill>
                  <a:prstClr val="white"/>
                </a:solidFill>
              </a:rPr>
            </a:br>
            <a:r>
              <a:rPr lang="en-US" sz="3900" dirty="0">
                <a:solidFill>
                  <a:prstClr val="white"/>
                </a:solidFill>
              </a:rPr>
              <a:t>Hardship – Death of Close Family Member)</a:t>
            </a:r>
            <a:r>
              <a:rPr lang="en-US" sz="2000" dirty="0">
                <a:solidFill>
                  <a:prstClr val="white"/>
                </a:solidFill>
              </a:rPr>
              <a:t>                    cont’d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6132" y="2661838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05485" y="3944304"/>
            <a:ext cx="356059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 – Hardship Exemption</a:t>
            </a:r>
          </a:p>
          <a:p>
            <a:r>
              <a:rPr lang="en-US" b="1" dirty="0">
                <a:solidFill>
                  <a:srgbClr val="FF0000"/>
                </a:solidFill>
              </a:rPr>
              <a:t>for Death of Close Family Member</a:t>
            </a:r>
          </a:p>
          <a:p>
            <a:r>
              <a:rPr lang="en-US" b="1" dirty="0">
                <a:solidFill>
                  <a:srgbClr val="FF0000"/>
                </a:solidFill>
              </a:rPr>
              <a:t>for Father and Daughter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18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9242575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27" y="1315234"/>
            <a:ext cx="9242575" cy="49500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7845" y="17671"/>
            <a:ext cx="10416062" cy="1143000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solidFill>
                  <a:prstClr val="white"/>
                </a:solidFill>
              </a:rPr>
              <a:t>Applying for a NJ SRP Exemption </a:t>
            </a:r>
            <a:r>
              <a:rPr lang="en-US" sz="2000" dirty="0">
                <a:solidFill>
                  <a:prstClr val="white"/>
                </a:solidFill>
              </a:rPr>
              <a:t>   </a:t>
            </a:r>
            <a:r>
              <a:rPr lang="en-US" sz="3900" dirty="0">
                <a:solidFill>
                  <a:prstClr val="white"/>
                </a:solidFill>
              </a:rPr>
              <a:t>(Example – </a:t>
            </a:r>
            <a:br>
              <a:rPr lang="en-US" sz="3900" dirty="0">
                <a:solidFill>
                  <a:prstClr val="white"/>
                </a:solidFill>
              </a:rPr>
            </a:br>
            <a:r>
              <a:rPr lang="en-US" sz="3900" dirty="0">
                <a:solidFill>
                  <a:prstClr val="white"/>
                </a:solidFill>
              </a:rPr>
              <a:t>Hardship – Death of Close Family Member)          </a:t>
            </a:r>
            <a:r>
              <a:rPr lang="en-US" sz="2000" dirty="0">
                <a:solidFill>
                  <a:prstClr val="white"/>
                </a:solidFill>
              </a:rPr>
              <a:t> cont’d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6132" y="2661838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8366" y="3251322"/>
            <a:ext cx="3712748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 – Additional Information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for Death of Close Family Member</a:t>
            </a:r>
          </a:p>
          <a:p>
            <a:r>
              <a:rPr lang="en-US" b="1" dirty="0">
                <a:solidFill>
                  <a:srgbClr val="FF0000"/>
                </a:solidFill>
              </a:rPr>
              <a:t>Exemption for Father and Daughter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1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9242575" cy="4950070"/>
          </a:xfrm>
        </p:spPr>
        <p:txBody>
          <a:bodyPr>
            <a:normAutofit/>
          </a:bodyPr>
          <a:lstStyle/>
          <a:p>
            <a:pPr indent="-304784"/>
            <a:r>
              <a:rPr lang="en-US" dirty="0"/>
              <a:t>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28" y="1378132"/>
            <a:ext cx="9242575" cy="46268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solidFill>
                  <a:prstClr val="white"/>
                </a:solidFill>
              </a:rPr>
              <a:t>Applying for a NJ SRP Exemption    (Example – </a:t>
            </a:r>
            <a:br>
              <a:rPr lang="en-US" sz="3900" dirty="0">
                <a:solidFill>
                  <a:prstClr val="white"/>
                </a:solidFill>
              </a:rPr>
            </a:br>
            <a:r>
              <a:rPr lang="en-US" sz="3900" dirty="0">
                <a:solidFill>
                  <a:prstClr val="white"/>
                </a:solidFill>
              </a:rPr>
              <a:t>Hardship – Death of Close Family Member) </a:t>
            </a:r>
            <a:r>
              <a:rPr lang="en-US" sz="2000" dirty="0">
                <a:solidFill>
                  <a:prstClr val="white"/>
                </a:solidFill>
              </a:rPr>
              <a:t>                  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2000" dirty="0">
                <a:solidFill>
                  <a:prstClr val="white"/>
                </a:solidFill>
              </a:rPr>
              <a:t>cont’d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6132" y="2661838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0358" y="2523338"/>
            <a:ext cx="307449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 – Exemption Number</a:t>
            </a:r>
          </a:p>
          <a:p>
            <a:r>
              <a:rPr lang="en-US" b="1" dirty="0">
                <a:solidFill>
                  <a:srgbClr val="FF0000"/>
                </a:solidFill>
              </a:rPr>
              <a:t>for Hardship – Death of Close</a:t>
            </a:r>
          </a:p>
          <a:p>
            <a:r>
              <a:rPr lang="en-US" b="1" dirty="0">
                <a:solidFill>
                  <a:srgbClr val="FF0000"/>
                </a:solidFill>
              </a:rPr>
              <a:t>Family Member Exemption   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4123899" y="5420435"/>
            <a:ext cx="2836459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37288" y="3946705"/>
            <a:ext cx="326974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Both father and daughter</a:t>
            </a:r>
          </a:p>
          <a:p>
            <a:r>
              <a:rPr lang="en-US" b="1" dirty="0">
                <a:solidFill>
                  <a:srgbClr val="FF0000"/>
                </a:solidFill>
              </a:rPr>
              <a:t>would use same exemption</a:t>
            </a:r>
          </a:p>
          <a:p>
            <a:r>
              <a:rPr lang="en-US" b="1" dirty="0">
                <a:solidFill>
                  <a:srgbClr val="FF0000"/>
                </a:solidFill>
              </a:rPr>
              <a:t>number.  Neither would pay SRP</a:t>
            </a:r>
          </a:p>
        </p:txBody>
      </p:sp>
    </p:spTree>
    <p:extLst>
      <p:ext uri="{BB962C8B-B14F-4D97-AF65-F5344CB8AC3E}">
        <p14:creationId xmlns:p14="http://schemas.microsoft.com/office/powerpoint/2010/main" val="365706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950070"/>
          </a:xfrm>
        </p:spPr>
        <p:txBody>
          <a:bodyPr>
            <a:normAutofit lnSpcReduction="10000"/>
          </a:bodyPr>
          <a:lstStyle/>
          <a:p>
            <a:pPr indent="-304784"/>
            <a:r>
              <a:rPr lang="en-US" dirty="0"/>
              <a:t>Still need guidance from NJ regarding certain exemptions</a:t>
            </a:r>
          </a:p>
          <a:p>
            <a:pPr lvl="1" indent="-304784"/>
            <a:r>
              <a:rPr lang="en-US" dirty="0"/>
              <a:t>E.g. – how to complete Marketplace Affordability Worksheet, including lowest cost bronze plan determination and premium tax credit calculation</a:t>
            </a:r>
          </a:p>
          <a:p>
            <a:pPr lvl="2" indent="-304784"/>
            <a:r>
              <a:rPr lang="en-US" dirty="0"/>
              <a:t>Bogart Affordability calculator and Healthcare.gov tool for Affordability exemption no longer available for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Awaiting Guidance on Certain Exemptions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0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950070"/>
          </a:xfrm>
        </p:spPr>
        <p:txBody>
          <a:bodyPr>
            <a:normAutofit fontScale="77500" lnSpcReduction="20000"/>
          </a:bodyPr>
          <a:lstStyle/>
          <a:p>
            <a:pPr indent="-304784"/>
            <a:r>
              <a:rPr lang="en-US" dirty="0"/>
              <a:t>For every month with no health coverage or exemption, TSO will calculate appropriate SRP on Worksheet L</a:t>
            </a:r>
          </a:p>
          <a:p>
            <a:pPr lvl="1" indent="-304784"/>
            <a:r>
              <a:rPr lang="en-US" dirty="0"/>
              <a:t>Penalty is greater of:</a:t>
            </a:r>
          </a:p>
          <a:p>
            <a:pPr lvl="2" indent="-304784"/>
            <a:r>
              <a:rPr lang="en-US" dirty="0"/>
              <a:t>$695 per adult ($347.50 if under 18) - prorated for # of months with no coverage/ exemption</a:t>
            </a:r>
          </a:p>
          <a:p>
            <a:pPr lvl="2" indent="-304784"/>
            <a:r>
              <a:rPr lang="en-US" dirty="0"/>
              <a:t>2.5% of Household Total Income (Line 27 + 16b) minus filing threshold amount - prorated for # of months with no coverage/exemption </a:t>
            </a:r>
          </a:p>
          <a:p>
            <a:r>
              <a:rPr lang="en-US" dirty="0"/>
              <a:t>TSO populates SRP on NJ 1040 Line 52</a:t>
            </a:r>
          </a:p>
          <a:p>
            <a:pPr lvl="1"/>
            <a:r>
              <a:rPr lang="en-US" dirty="0"/>
              <a:t>Separate instructions for Line 52 this year, outside of 1040 instruction booklet; link on TaxPrep4Free Preparer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4800" dirty="0"/>
              <a:t>Months with No Coverage or Exemption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06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27" y="1360279"/>
            <a:ext cx="6867865" cy="47631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4800" dirty="0"/>
              <a:t>Worksheet L – Part I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785316"/>
          </a:xfrm>
        </p:spPr>
        <p:txBody>
          <a:bodyPr>
            <a:normAutofit fontScale="85000" lnSpcReduction="10000"/>
          </a:bodyPr>
          <a:lstStyle/>
          <a:p>
            <a:pPr indent="-304784"/>
            <a:r>
              <a:rPr lang="en-US" dirty="0"/>
              <a:t>If no health insurance or exemption for any given month, must pay shared responsibility payment (SRP).  Calculated on Worksheet L</a:t>
            </a:r>
          </a:p>
          <a:p>
            <a:pPr lvl="1" indent="-304784"/>
            <a:r>
              <a:rPr lang="en-US" dirty="0"/>
              <a:t>SRP capped at statewide average premium for Bronze health plans in NJ</a:t>
            </a:r>
          </a:p>
          <a:p>
            <a:pPr lvl="1" indent="-304784"/>
            <a:r>
              <a:rPr lang="en-US" dirty="0"/>
              <a:t>SRP is subject to same penalties and interest as NJ Income Tax</a:t>
            </a:r>
          </a:p>
          <a:p>
            <a:pPr indent="-304784"/>
            <a:r>
              <a:rPr lang="en-US" dirty="0"/>
              <a:t>Automatically exempt if not required to file NJ return</a:t>
            </a:r>
          </a:p>
          <a:p>
            <a:pPr lvl="2" indent="-304784"/>
            <a:endParaRPr lang="en-US" dirty="0"/>
          </a:p>
          <a:p>
            <a:pPr lvl="1" indent="-30478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062101" cy="1143000"/>
          </a:xfrm>
        </p:spPr>
        <p:txBody>
          <a:bodyPr>
            <a:noAutofit/>
          </a:bodyPr>
          <a:lstStyle/>
          <a:p>
            <a:r>
              <a:rPr lang="en-US" sz="4600" dirty="0"/>
              <a:t>NJ Health Insurance Mandate Requirements                                           </a:t>
            </a:r>
            <a:r>
              <a:rPr lang="en-US" sz="1800" dirty="0"/>
              <a:t>cont’d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55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19" y="1315234"/>
            <a:ext cx="6903560" cy="49500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4800" dirty="0"/>
              <a:t>Worksheet L – Parts II and III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267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95007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3" y="1386934"/>
            <a:ext cx="7983940" cy="48066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4300" dirty="0"/>
              <a:t>SRP on NJ 1040 Line 52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70543" y="2568053"/>
            <a:ext cx="1241947" cy="41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0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785316"/>
          </a:xfrm>
        </p:spPr>
        <p:txBody>
          <a:bodyPr>
            <a:normAutofit fontScale="85000" lnSpcReduction="20000"/>
          </a:bodyPr>
          <a:lstStyle/>
          <a:p>
            <a:pPr indent="-304784"/>
            <a:r>
              <a:rPr lang="en-US" dirty="0"/>
              <a:t>Discuss health insurance coverage with taxpayer during interview</a:t>
            </a:r>
          </a:p>
          <a:p>
            <a:pPr indent="-304784"/>
            <a:r>
              <a:rPr lang="en-US" dirty="0"/>
              <a:t>Use new NJ HCC / SRP Worksheet to document health care info about tax household (aka health care shared responsibility family)</a:t>
            </a:r>
          </a:p>
          <a:p>
            <a:pPr lvl="1" indent="-304784"/>
            <a:r>
              <a:rPr lang="en-US" dirty="0"/>
              <a:t>Available on TaxPrep4Free Preparer page</a:t>
            </a:r>
          </a:p>
          <a:p>
            <a:pPr lvl="1" indent="-304784"/>
            <a:r>
              <a:rPr lang="en-US" dirty="0"/>
              <a:t>Captures info about taxpayer, spouse, domestic partner, individuals you claim as dependents, individuals you can claim as dependents but don’t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9751391" cy="1143000"/>
          </a:xfrm>
        </p:spPr>
        <p:txBody>
          <a:bodyPr>
            <a:noAutofit/>
          </a:bodyPr>
          <a:lstStyle/>
          <a:p>
            <a:r>
              <a:rPr lang="en-US" sz="4200" dirty="0"/>
              <a:t>Collecting Taxpayer Information about Health Insurance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30"/>
              <a:t>NJ HCC / SRP Worksheet</a:t>
            </a: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56741C-46DB-4850-A6D0-FCA744D2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24" y="1235303"/>
            <a:ext cx="5979546" cy="51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171835"/>
            <a:ext cx="10193102" cy="4928715"/>
          </a:xfrm>
        </p:spPr>
        <p:txBody>
          <a:bodyPr>
            <a:normAutofit fontScale="55000" lnSpcReduction="20000"/>
          </a:bodyPr>
          <a:lstStyle/>
          <a:p>
            <a:pPr indent="-304784"/>
            <a:endParaRPr lang="en-US" dirty="0"/>
          </a:p>
          <a:p>
            <a:pPr indent="-304784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 Yes if: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members of tax household had qualifying coverage for </a:t>
            </a:r>
            <a:r>
              <a:rPr lang="en-US" u="sng" dirty="0"/>
              <a:t>every</a:t>
            </a:r>
            <a:r>
              <a:rPr lang="en-US" dirty="0"/>
              <a:t> month in tax year</a:t>
            </a:r>
          </a:p>
          <a:p>
            <a:pPr lvl="1"/>
            <a:r>
              <a:rPr lang="en-US" dirty="0"/>
              <a:t>Someone else can claim you as a dependent on their return</a:t>
            </a:r>
          </a:p>
          <a:p>
            <a:pPr lvl="1"/>
            <a:r>
              <a:rPr lang="en-US" dirty="0"/>
              <a:t>Income on NJ 1040 Line 29 is $20,000 or less ($10,000 for single or MFS)</a:t>
            </a:r>
          </a:p>
          <a:p>
            <a:r>
              <a:rPr lang="en-US" dirty="0"/>
              <a:t>You do not owe an SRP</a:t>
            </a:r>
          </a:p>
          <a:p>
            <a:pPr indent="-304784"/>
            <a:endParaRPr lang="en-US" dirty="0"/>
          </a:p>
          <a:p>
            <a:pPr indent="-304784"/>
            <a:endParaRPr lang="en-US" dirty="0"/>
          </a:p>
          <a:p>
            <a:pPr indent="-30478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368489"/>
            <a:ext cx="9692951" cy="803345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Enter Health Insurance Info into TSO</a:t>
            </a:r>
            <a:br>
              <a:rPr lang="en-US" sz="4200" dirty="0"/>
            </a:br>
            <a:r>
              <a:rPr lang="en-US" sz="2700" dirty="0"/>
              <a:t>State Section / State Return NJ / Tax / Health Care Coverage (NJ-HCC)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3129"/>
          <a:stretch/>
        </p:blipFill>
        <p:spPr>
          <a:xfrm>
            <a:off x="2873217" y="1444789"/>
            <a:ext cx="6651523" cy="1964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722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416062" cy="4785316"/>
          </a:xfrm>
        </p:spPr>
        <p:txBody>
          <a:bodyPr>
            <a:normAutofit fontScale="77500" lnSpcReduction="20000"/>
          </a:bodyPr>
          <a:lstStyle/>
          <a:p>
            <a:pPr indent="-304784"/>
            <a:r>
              <a:rPr lang="en-US" dirty="0"/>
              <a:t>If none of the above apply, answer No</a:t>
            </a:r>
          </a:p>
          <a:p>
            <a:pPr lvl="1" indent="-304784"/>
            <a:r>
              <a:rPr lang="en-US" dirty="0"/>
              <a:t>You will then have to enter info for </a:t>
            </a:r>
            <a:r>
              <a:rPr lang="en-US" u="sng" dirty="0"/>
              <a:t>everyone</a:t>
            </a:r>
            <a:r>
              <a:rPr lang="en-US" dirty="0"/>
              <a:t> in the tax household, even if certain individuals had coverage for all 12 months</a:t>
            </a:r>
          </a:p>
          <a:p>
            <a:pPr lvl="1" indent="-304784"/>
            <a:r>
              <a:rPr lang="en-US" dirty="0"/>
              <a:t>Click on appropriate button to enter each person’s info:</a:t>
            </a:r>
          </a:p>
          <a:p>
            <a:pPr lvl="2" indent="-304784"/>
            <a:r>
              <a:rPr lang="en-US" dirty="0"/>
              <a:t>For each person listed on the NJ return (TP, SP, and Dependent(s)), click:</a:t>
            </a:r>
          </a:p>
          <a:p>
            <a:pPr lvl="3"/>
            <a:r>
              <a:rPr lang="en-US" dirty="0"/>
              <a:t>Individual Health Coverage for Individuals Claimed on Federal </a:t>
            </a:r>
            <a:r>
              <a:rPr lang="en-US"/>
              <a:t>Tax Return</a:t>
            </a:r>
            <a:endParaRPr lang="en-US" dirty="0"/>
          </a:p>
          <a:p>
            <a:pPr lvl="2" indent="-304784"/>
            <a:r>
              <a:rPr lang="en-US" sz="3267" dirty="0"/>
              <a:t>For each person in the tax household who is NOT listed on the NJ return, click:</a:t>
            </a:r>
          </a:p>
          <a:p>
            <a:pPr lvl="3"/>
            <a:r>
              <a:rPr lang="en-US" sz="2734" dirty="0"/>
              <a:t>Individual Health Coverage for Individuals NOT Claimed on Federal Tax Return</a:t>
            </a:r>
          </a:p>
          <a:p>
            <a:pPr lvl="1" indent="-30478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4800" dirty="0"/>
              <a:t>Enter Health Insurance Info into TSO </a:t>
            </a:r>
            <a:r>
              <a:rPr lang="en-US" sz="2000" dirty="0"/>
              <a:t>cont’d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30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315234"/>
            <a:ext cx="10193102" cy="4663440"/>
          </a:xfrm>
        </p:spPr>
        <p:txBody>
          <a:bodyPr>
            <a:normAutofit/>
          </a:bodyPr>
          <a:lstStyle/>
          <a:p>
            <a:pPr indent="-304784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28" y="1393931"/>
            <a:ext cx="9201632" cy="42562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4800" dirty="0"/>
              <a:t>Enter Health Insurance Info into TSO </a:t>
            </a:r>
            <a:r>
              <a:rPr lang="en-US" sz="2000" dirty="0"/>
              <a:t>cont’d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7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76488" y="6265304"/>
            <a:ext cx="3860800" cy="365125"/>
          </a:xfr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AARP Tax-Aide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09602" y="6265304"/>
            <a:ext cx="936487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B690C-BBC0-AB42-87A5-D18F9DC3105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2428" y="1528762"/>
            <a:ext cx="10089030" cy="4919104"/>
          </a:xfrm>
        </p:spPr>
        <p:txBody>
          <a:bodyPr>
            <a:normAutofit fontScale="70000" lnSpcReduction="20000"/>
          </a:bodyPr>
          <a:lstStyle/>
          <a:p>
            <a:pPr indent="-304784"/>
            <a:r>
              <a:rPr lang="en-US" dirty="0"/>
              <a:t>Click on Add Entry for each member of the family</a:t>
            </a:r>
          </a:p>
          <a:p>
            <a:pPr lvl="1" indent="-304784"/>
            <a:r>
              <a:rPr lang="en-US" dirty="0"/>
              <a:t>Select name of family member from drop-down menu</a:t>
            </a:r>
          </a:p>
          <a:p>
            <a:pPr lvl="1" indent="-304784"/>
            <a:r>
              <a:rPr lang="en-US" dirty="0"/>
              <a:t>If family member is a dependent, enter NJ Total Income (NJ 1040 Line 27) and Tax-Exempt Interest Income (NJ 1040 Line 16b)</a:t>
            </a:r>
          </a:p>
          <a:p>
            <a:pPr lvl="2" indent="-304784"/>
            <a:r>
              <a:rPr lang="en-US" dirty="0"/>
              <a:t>All dependent income must be included in household income, even if low enough that dependent does not have a filing requirement</a:t>
            </a:r>
          </a:p>
          <a:p>
            <a:pPr lvl="2" indent="-304784"/>
            <a:r>
              <a:rPr lang="en-US" dirty="0"/>
              <a:t>Do not enter income for taxpayer or spouse (TSO already has info)</a:t>
            </a:r>
          </a:p>
          <a:p>
            <a:pPr lvl="1" indent="-304784"/>
            <a:r>
              <a:rPr lang="en-US" dirty="0"/>
              <a:t>For each month:</a:t>
            </a:r>
          </a:p>
          <a:p>
            <a:pPr lvl="2" indent="-304784"/>
            <a:r>
              <a:rPr lang="en-US" dirty="0"/>
              <a:t>Enter YES if family member has MEC </a:t>
            </a:r>
            <a:r>
              <a:rPr lang="en-US" u="sng" dirty="0"/>
              <a:t>or</a:t>
            </a:r>
            <a:r>
              <a:rPr lang="en-US" dirty="0"/>
              <a:t> qualifies for an exemption</a:t>
            </a:r>
          </a:p>
          <a:p>
            <a:pPr lvl="2" indent="-304784"/>
            <a:r>
              <a:rPr lang="en-US" dirty="0"/>
              <a:t>Enter NO if family member has no MEC </a:t>
            </a:r>
            <a:r>
              <a:rPr lang="en-US" u="sng" dirty="0"/>
              <a:t>and</a:t>
            </a:r>
            <a:r>
              <a:rPr lang="en-US" dirty="0"/>
              <a:t> does not qualify for an exemption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2428" y="28835"/>
            <a:ext cx="10416062" cy="1143000"/>
          </a:xfrm>
        </p:spPr>
        <p:txBody>
          <a:bodyPr>
            <a:normAutofit/>
          </a:bodyPr>
          <a:lstStyle/>
          <a:p>
            <a:r>
              <a:rPr lang="en-US" sz="4800" dirty="0"/>
              <a:t>Enter Health Insurance Info into TSO </a:t>
            </a:r>
            <a:r>
              <a:rPr lang="en-US" sz="2000" dirty="0"/>
              <a:t>cont’d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775E5-84BD-496B-80E7-18846DEC00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01-17-2020 v1.3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79574"/>
      </p:ext>
    </p:extLst>
  </p:cSld>
  <p:clrMapOvr>
    <a:masterClrMapping/>
  </p:clrMapOvr>
</p:sld>
</file>

<file path=ppt/theme/theme1.xml><?xml version="1.0" encoding="utf-8"?>
<a:theme xmlns:a="http://schemas.openxmlformats.org/drawingml/2006/main" name="1_AARPF PPTX Template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90E6D9D-B4D4-442F-A028-DDE3326F6F86}" vid="{AD7BCEF7-C74C-4EA6-8CC6-8CEE9E9AD3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1421</Words>
  <Application>Microsoft Office PowerPoint</Application>
  <PresentationFormat>Widescreen</PresentationFormat>
  <Paragraphs>212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1_AARPF PPTX Template Wide</vt:lpstr>
      <vt:lpstr>   NJ Health Insurance Mandate  </vt:lpstr>
      <vt:lpstr>NJ Health Insurance Mandate Requirements</vt:lpstr>
      <vt:lpstr>NJ Health Insurance Mandate Requirements                                           cont’d</vt:lpstr>
      <vt:lpstr>Collecting Taxpayer Information about Health Insurance</vt:lpstr>
      <vt:lpstr>NJ HCC / SRP Worksheet</vt:lpstr>
      <vt:lpstr>Enter Health Insurance Info into TSO State Section / State Return NJ / Tax / Health Care Coverage (NJ-HCC) </vt:lpstr>
      <vt:lpstr>Enter Health Insurance Info into TSO cont’d</vt:lpstr>
      <vt:lpstr>Enter Health Insurance Info into TSO cont’d</vt:lpstr>
      <vt:lpstr>Enter Health Insurance Info into TSO cont’d</vt:lpstr>
      <vt:lpstr>Enter Health Insurance Info into TSO cont’d</vt:lpstr>
      <vt:lpstr>Possible Exemptions from NJ SRP  </vt:lpstr>
      <vt:lpstr>Possible Exemptions from NJ SRP  cont’d</vt:lpstr>
      <vt:lpstr>Possible Exemptions from NJ SRP  cont’d</vt:lpstr>
      <vt:lpstr>Applying for a NJ SRP Exemption</vt:lpstr>
      <vt:lpstr> Applying for a NJ SRP Exemption           cont’d</vt:lpstr>
      <vt:lpstr>Applying for a NJ SRP Exemption (Example - Short Gap in Coverage for Daughter)                                   </vt:lpstr>
      <vt:lpstr>Applying for a NJ SRP Exemption (Example - Short Gap in Coverage for Daughter) cont’d</vt:lpstr>
      <vt:lpstr> Applying for a NJ SRP Exemption (Example - Short Gap in Coverage for Daughter) cont’d</vt:lpstr>
      <vt:lpstr> Applying for a NJ SRP Exemption (Example - Short Gap in Coverage for Daughter)         cont’d</vt:lpstr>
      <vt:lpstr>Entering Exemption Number into TSO on NJ-HCC Screen</vt:lpstr>
      <vt:lpstr>NJ-HCC</vt:lpstr>
      <vt:lpstr>Applying for a NJ SRP Exemption  (Example - Hardship – Death of Close Family Member)    </vt:lpstr>
      <vt:lpstr>Applying for a NJ SRP Exemption (Example - (Hardship – Death of Close Family Member)    cont’d                              </vt:lpstr>
      <vt:lpstr>Applying for a NJ SRP Exemption  (Example - Hardship – Death of Close Family Member)                    cont’d</vt:lpstr>
      <vt:lpstr>Applying for a NJ SRP Exemption    (Example –  Hardship – Death of Close Family Member)           cont’d</vt:lpstr>
      <vt:lpstr>Applying for a NJ SRP Exemption    (Example –  Hardship – Death of Close Family Member)                    cont’d</vt:lpstr>
      <vt:lpstr>Awaiting Guidance on Certain Exemptions</vt:lpstr>
      <vt:lpstr> Months with No Coverage or Exemption</vt:lpstr>
      <vt:lpstr> Worksheet L – Part I</vt:lpstr>
      <vt:lpstr> Worksheet L – Parts II and III</vt:lpstr>
      <vt:lpstr> SRP on NJ 1040 Line 52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 Health Insurance Mandate</dc:title>
  <dc:creator>Gale Stricker</dc:creator>
  <cp:lastModifiedBy>Al TP4F</cp:lastModifiedBy>
  <cp:revision>63</cp:revision>
  <dcterms:created xsi:type="dcterms:W3CDTF">2020-01-10T20:27:59Z</dcterms:created>
  <dcterms:modified xsi:type="dcterms:W3CDTF">2020-01-17T20:51:43Z</dcterms:modified>
</cp:coreProperties>
</file>